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71" r:id="rId3"/>
    <p:sldId id="272" r:id="rId4"/>
    <p:sldId id="276" r:id="rId5"/>
    <p:sldId id="277" r:id="rId6"/>
    <p:sldId id="278" r:id="rId7"/>
    <p:sldId id="275" r:id="rId8"/>
    <p:sldId id="283" r:id="rId9"/>
    <p:sldId id="284" r:id="rId10"/>
    <p:sldId id="279" r:id="rId11"/>
    <p:sldId id="280" r:id="rId12"/>
    <p:sldId id="281" r:id="rId13"/>
    <p:sldId id="274" r:id="rId14"/>
    <p:sldId id="282" r:id="rId15"/>
    <p:sldId id="256" r:id="rId16"/>
    <p:sldId id="258" r:id="rId17"/>
    <p:sldId id="260" r:id="rId18"/>
    <p:sldId id="285" r:id="rId19"/>
    <p:sldId id="286" r:id="rId20"/>
    <p:sldId id="261" r:id="rId21"/>
    <p:sldId id="262" r:id="rId22"/>
    <p:sldId id="265" r:id="rId23"/>
    <p:sldId id="266" r:id="rId24"/>
    <p:sldId id="267" r:id="rId25"/>
    <p:sldId id="268" r:id="rId26"/>
    <p:sldId id="269" r:id="rId27"/>
    <p:sldId id="270" r:id="rId28"/>
    <p:sldId id="287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ve Bishop" initials="SB" lastIdx="2" clrIdx="0">
    <p:extLst>
      <p:ext uri="{19B8F6BF-5375-455C-9EA6-DF929625EA0E}">
        <p15:presenceInfo xmlns:p15="http://schemas.microsoft.com/office/powerpoint/2012/main" userId="S-1-5-21-583907252-1202660629-725345543-511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64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107302763625141E-2"/>
          <c:y val="0.1512935582437781"/>
          <c:w val="0.92141230507951211"/>
          <c:h val="0.57145226805270777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New Code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Iteration 1</c:v>
                </c:pt>
                <c:pt idx="1">
                  <c:v>Iteration 2</c:v>
                </c:pt>
                <c:pt idx="2">
                  <c:v>Iteration 3</c:v>
                </c:pt>
                <c:pt idx="3">
                  <c:v>Iteration 4</c:v>
                </c:pt>
                <c:pt idx="4">
                  <c:v>Iteration 5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1</c:v>
                </c:pt>
                <c:pt idx="1">
                  <c:v>0.8</c:v>
                </c:pt>
                <c:pt idx="2">
                  <c:v>0.5</c:v>
                </c:pt>
                <c:pt idx="3">
                  <c:v>0.3</c:v>
                </c:pt>
                <c:pt idx="4">
                  <c:v>0.1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Legacy Support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2.2467060720035282E-17"/>
                  <c:y val="2.59619880282819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Iteration 1</c:v>
                </c:pt>
                <c:pt idx="1">
                  <c:v>Iteration 2</c:v>
                </c:pt>
                <c:pt idx="2">
                  <c:v>Iteration 3</c:v>
                </c:pt>
                <c:pt idx="3">
                  <c:v>Iteration 4</c:v>
                </c:pt>
                <c:pt idx="4">
                  <c:v>Iteration 5</c:v>
                </c:pt>
              </c:strCache>
            </c:strRef>
          </c:cat>
          <c:val>
            <c:numRef>
              <c:f>Sheet1!$C$2:$C$6</c:f>
              <c:numCache>
                <c:formatCode>0%</c:formatCode>
                <c:ptCount val="5"/>
                <c:pt idx="0">
                  <c:v>0</c:v>
                </c:pt>
                <c:pt idx="1">
                  <c:v>0.2</c:v>
                </c:pt>
                <c:pt idx="2">
                  <c:v>0.5</c:v>
                </c:pt>
                <c:pt idx="3">
                  <c:v>0.7</c:v>
                </c:pt>
                <c:pt idx="4">
                  <c:v>0.9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868522944"/>
        <c:axId val="1868515328"/>
      </c:barChart>
      <c:catAx>
        <c:axId val="18685229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Lifetime</a:t>
                </a:r>
                <a:r>
                  <a:rPr lang="en-US" baseline="0" dirty="0" smtClean="0"/>
                  <a:t> Of Project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8515328"/>
        <c:crosses val="autoZero"/>
        <c:auto val="1"/>
        <c:lblAlgn val="ctr"/>
        <c:lblOffset val="100"/>
        <c:noMultiLvlLbl val="0"/>
      </c:catAx>
      <c:valAx>
        <c:axId val="186851532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30" b="0" i="0" baseline="0" dirty="0" smtClean="0">
                    <a:effectLst/>
                  </a:rPr>
                  <a:t>Percentage Of Time</a:t>
                </a:r>
                <a:endParaRPr lang="en-US" sz="133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85229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107302763625141E-2"/>
          <c:y val="0.1512935582437781"/>
          <c:w val="0.92141230507951211"/>
          <c:h val="0.57145226805270777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New Code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Iteration 1</c:v>
                </c:pt>
                <c:pt idx="1">
                  <c:v>Iteration 2</c:v>
                </c:pt>
                <c:pt idx="2">
                  <c:v>Iteration 3</c:v>
                </c:pt>
                <c:pt idx="3">
                  <c:v>Iteration 4</c:v>
                </c:pt>
                <c:pt idx="4">
                  <c:v>Iteration 5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1</c:v>
                </c:pt>
                <c:pt idx="1">
                  <c:v>0.8</c:v>
                </c:pt>
                <c:pt idx="2">
                  <c:v>0.8</c:v>
                </c:pt>
                <c:pt idx="3">
                  <c:v>0.8</c:v>
                </c:pt>
                <c:pt idx="4">
                  <c:v>0.8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Legacy Support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2.2467060720035282E-17"/>
                  <c:y val="5.934168692178724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Iteration 1</c:v>
                </c:pt>
                <c:pt idx="1">
                  <c:v>Iteration 2</c:v>
                </c:pt>
                <c:pt idx="2">
                  <c:v>Iteration 3</c:v>
                </c:pt>
                <c:pt idx="3">
                  <c:v>Iteration 4</c:v>
                </c:pt>
                <c:pt idx="4">
                  <c:v>Iteration 5</c:v>
                </c:pt>
              </c:strCache>
            </c:strRef>
          </c:cat>
          <c:val>
            <c:numRef>
              <c:f>Sheet1!$C$2:$C$6</c:f>
              <c:numCache>
                <c:formatCode>0%</c:formatCode>
                <c:ptCount val="5"/>
                <c:pt idx="0">
                  <c:v>0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868517504"/>
        <c:axId val="1868516416"/>
      </c:barChart>
      <c:catAx>
        <c:axId val="18685175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Lifetime</a:t>
                </a:r>
                <a:r>
                  <a:rPr lang="en-US" baseline="0" dirty="0" smtClean="0"/>
                  <a:t> Of Project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8516416"/>
        <c:crosses val="autoZero"/>
        <c:auto val="1"/>
        <c:lblAlgn val="ctr"/>
        <c:lblOffset val="100"/>
        <c:noMultiLvlLbl val="0"/>
      </c:catAx>
      <c:valAx>
        <c:axId val="18685164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Percentage Of Time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8517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313474"/>
            <a:ext cx="5116089" cy="159617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Steve Bishop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sz="2400" dirty="0" smtClean="0"/>
              <a:t>Sr. Software Architect</a:t>
            </a:r>
            <a:br>
              <a:rPr lang="en-US" sz="2400" dirty="0" smtClean="0"/>
            </a:br>
            <a:r>
              <a:rPr lang="en-US" sz="2400" dirty="0"/>
              <a:t>	</a:t>
            </a:r>
            <a:r>
              <a:rPr lang="en-US" sz="2400" dirty="0" smtClean="0"/>
              <a:t>Gartman Technical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5" y="4075124"/>
            <a:ext cx="10363826" cy="204100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Consultant in IT and Software Development 15+ years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SQL Server DBA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.NET Full Stack Developer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Emphasis on ASP.NET MVC/WebAPI</a:t>
            </a:r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874" y="243669"/>
            <a:ext cx="1672150" cy="15737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42869" y="243669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Website: </a:t>
            </a: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ProgrammingMadeEZ.com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b="1" dirty="0"/>
              <a:t>Work: </a:t>
            </a:r>
            <a:r>
              <a:rPr lang="en-US" dirty="0"/>
              <a:t>		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GartmanTechnical.com</a:t>
            </a:r>
          </a:p>
          <a:p>
            <a:r>
              <a:rPr lang="en-US" b="1" dirty="0"/>
              <a:t>Facebook: </a:t>
            </a:r>
            <a:r>
              <a:rPr lang="en-US" dirty="0"/>
              <a:t>	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Facebook.com/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ProgrammingMadeEZ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b="1" dirty="0"/>
              <a:t>Blog: </a:t>
            </a:r>
            <a:r>
              <a:rPr lang="en-US" dirty="0"/>
              <a:t>		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Tech-Tid-Bits.Blogspot.com</a:t>
            </a:r>
          </a:p>
          <a:p>
            <a:r>
              <a:rPr lang="en-US" b="1" dirty="0"/>
              <a:t>Twitter: </a:t>
            </a: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@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Xipooo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84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698219"/>
          </a:xfrm>
        </p:spPr>
        <p:txBody>
          <a:bodyPr/>
          <a:lstStyle/>
          <a:p>
            <a:r>
              <a:rPr lang="en-US" dirty="0" smtClean="0"/>
              <a:t>Oil and Gas Overtake Coal</a:t>
            </a:r>
            <a:endParaRPr lang="en-US" dirty="0"/>
          </a:p>
        </p:txBody>
      </p:sp>
      <p:pic>
        <p:nvPicPr>
          <p:cNvPr id="8194" name="Picture 2" descr="https://permies.com/t/19071/a/7207/DSC051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476" y="1874520"/>
            <a:ext cx="2338578" cy="311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i.ebayimg.com/images/i/281082628232-0-1/s-l10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233" y="1874520"/>
            <a:ext cx="3031337" cy="312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antiquestoves.net/dir/images/stove_images/WKRdockash/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976" y="1550004"/>
            <a:ext cx="2913866" cy="375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ultiply 3"/>
          <p:cNvSpPr/>
          <p:nvPr/>
        </p:nvSpPr>
        <p:spPr>
          <a:xfrm>
            <a:off x="7172570" y="1712261"/>
            <a:ext cx="4105656" cy="3435311"/>
          </a:xfrm>
          <a:prstGeom prst="mathMultiply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19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173707"/>
          </a:xfrm>
        </p:spPr>
        <p:txBody>
          <a:bodyPr/>
          <a:lstStyle/>
          <a:p>
            <a:r>
              <a:rPr lang="en-US" dirty="0" smtClean="0"/>
              <a:t>No More Coal Smoke</a:t>
            </a:r>
            <a:endParaRPr lang="en-US" dirty="0"/>
          </a:p>
        </p:txBody>
      </p:sp>
      <p:pic>
        <p:nvPicPr>
          <p:cNvPr id="4" name="Picture 2" descr="Smoke Damage Clean Up, Tyler T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375" y="2006508"/>
            <a:ext cx="4401249" cy="377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ultiply 4"/>
          <p:cNvSpPr/>
          <p:nvPr/>
        </p:nvSpPr>
        <p:spPr>
          <a:xfrm>
            <a:off x="4043171" y="2096309"/>
            <a:ext cx="4105656" cy="3435311"/>
          </a:xfrm>
          <a:prstGeom prst="mathMultiply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8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707363"/>
          </a:xfrm>
        </p:spPr>
        <p:txBody>
          <a:bodyPr/>
          <a:lstStyle/>
          <a:p>
            <a:r>
              <a:rPr lang="en-US" dirty="0" smtClean="0"/>
              <a:t>Sales Slow Down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14502" y="2092672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Noah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248" y="2591884"/>
            <a:ext cx="3401568" cy="38413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247" y="2591883"/>
            <a:ext cx="3402851" cy="3841313"/>
          </a:xfrm>
          <a:prstGeom prst="rect">
            <a:avLst/>
          </a:prstGeom>
        </p:spPr>
      </p:pic>
      <p:sp>
        <p:nvSpPr>
          <p:cNvPr id="7" name="Oval Callout 6"/>
          <p:cNvSpPr/>
          <p:nvPr/>
        </p:nvSpPr>
        <p:spPr>
          <a:xfrm>
            <a:off x="7337838" y="1947672"/>
            <a:ext cx="2898648" cy="1517904"/>
          </a:xfrm>
          <a:prstGeom prst="wedgeEllipseCallout">
            <a:avLst>
              <a:gd name="adj1" fmla="val -49540"/>
              <a:gd name="adj2" fmla="val 787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CRAP!</a:t>
            </a:r>
            <a:endParaRPr lang="en-US" sz="44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13774" y="1110430"/>
            <a:ext cx="10364451" cy="707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Cleo Dies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913773" y="128188"/>
            <a:ext cx="10364451" cy="707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In 1949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728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Image result for Joseph McVicker Play-Do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297" y="1824511"/>
            <a:ext cx="2930525" cy="370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214202" y="1193512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Noah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947" y="1692723"/>
            <a:ext cx="3402851" cy="384131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564142" y="959405"/>
            <a:ext cx="1452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Joe</a:t>
            </a:r>
          </a:p>
          <a:p>
            <a:pPr algn="ctr"/>
            <a:r>
              <a:rPr lang="en-US" dirty="0" smtClean="0"/>
              <a:t>(The Nephew)</a:t>
            </a:r>
            <a:endParaRPr lang="en-US" dirty="0"/>
          </a:p>
        </p:txBody>
      </p:sp>
      <p:sp>
        <p:nvSpPr>
          <p:cNvPr id="10" name="Oval Callout 9"/>
          <p:cNvSpPr/>
          <p:nvPr/>
        </p:nvSpPr>
        <p:spPr>
          <a:xfrm>
            <a:off x="9184857" y="1969770"/>
            <a:ext cx="2123464" cy="1215390"/>
          </a:xfrm>
          <a:prstGeom prst="wedgeEllipseCallout">
            <a:avLst>
              <a:gd name="adj1" fmla="val -46311"/>
              <a:gd name="adj2" fmla="val 6877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Uhhh</a:t>
            </a:r>
            <a:r>
              <a:rPr lang="en-US" dirty="0" smtClean="0"/>
              <a:t>, Ok.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946" y="1692723"/>
            <a:ext cx="3402851" cy="3842762"/>
          </a:xfrm>
          <a:prstGeom prst="rect">
            <a:avLst/>
          </a:prstGeom>
        </p:spPr>
      </p:pic>
      <p:sp>
        <p:nvSpPr>
          <p:cNvPr id="7" name="Oval Callout 6"/>
          <p:cNvSpPr/>
          <p:nvPr/>
        </p:nvSpPr>
        <p:spPr>
          <a:xfrm>
            <a:off x="4556760" y="1501140"/>
            <a:ext cx="2049780" cy="1348740"/>
          </a:xfrm>
          <a:prstGeom prst="wedgeEllipseCallout">
            <a:avLst>
              <a:gd name="adj1" fmla="val -48342"/>
              <a:gd name="adj2" fmla="val 783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Damn you’re handsome!</a:t>
            </a:r>
            <a:endParaRPr lang="en-US" dirty="0"/>
          </a:p>
        </p:txBody>
      </p:sp>
      <p:sp>
        <p:nvSpPr>
          <p:cNvPr id="14" name="Oval Callout 13"/>
          <p:cNvSpPr/>
          <p:nvPr/>
        </p:nvSpPr>
        <p:spPr>
          <a:xfrm>
            <a:off x="4666139" y="3664372"/>
            <a:ext cx="2049780" cy="1348740"/>
          </a:xfrm>
          <a:prstGeom prst="wedgeEllipseCallout">
            <a:avLst>
              <a:gd name="adj1" fmla="val -57636"/>
              <a:gd name="adj2" fmla="val -533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Come work for me.</a:t>
            </a:r>
            <a:endParaRPr lang="en-US" dirty="0"/>
          </a:p>
        </p:txBody>
      </p:sp>
      <p:sp>
        <p:nvSpPr>
          <p:cNvPr id="11" name="Oval Callout 10"/>
          <p:cNvSpPr/>
          <p:nvPr/>
        </p:nvSpPr>
        <p:spPr>
          <a:xfrm>
            <a:off x="1032390" y="3185160"/>
            <a:ext cx="1905000" cy="1318260"/>
          </a:xfrm>
          <a:prstGeom prst="wedgeEllipseCallout">
            <a:avLst>
              <a:gd name="adj1" fmla="val 63167"/>
              <a:gd name="adj2" fmla="val 203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Alright!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83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 animBg="1"/>
      <p:bldP spid="10" grpId="1" animBg="1"/>
      <p:bldP spid="7" grpId="0" animBg="1"/>
      <p:bldP spid="7" grpId="1" animBg="1"/>
      <p:bldP spid="14" grpId="0" animBg="1"/>
      <p:bldP spid="14" grpId="1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Image result for Joseph McVicker Play-Do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571" y="881680"/>
            <a:ext cx="1552013" cy="196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92571" y="77116"/>
            <a:ext cx="1452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Joe</a:t>
            </a:r>
          </a:p>
          <a:p>
            <a:pPr algn="ctr"/>
            <a:r>
              <a:rPr lang="en-US" dirty="0" smtClean="0"/>
              <a:t>(The Nephew)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696762" y="113570"/>
            <a:ext cx="1974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Kay</a:t>
            </a:r>
          </a:p>
          <a:p>
            <a:pPr algn="ctr"/>
            <a:r>
              <a:rPr lang="en-US" dirty="0" smtClean="0"/>
              <a:t>(Joe’s Sister In-Law)</a:t>
            </a:r>
            <a:endParaRPr lang="en-US" dirty="0"/>
          </a:p>
        </p:txBody>
      </p:sp>
      <p:pic>
        <p:nvPicPr>
          <p:cNvPr id="10248" name="Picture 8" descr="Image result for colorless play-do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997" y="3497897"/>
            <a:ext cx="1480711" cy="206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http://userscontent2.emaze.com/images/aeee2d73-b8cd-4fcd-b6f0-c5cd5df03e3e/d0a9d499-944f-4c99-b3df-5f1e2679555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176" y="881680"/>
            <a:ext cx="1400799" cy="196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legendsrevealed.com/entertainment/wp-content/uploads/2009/04/kuto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895" y="3497897"/>
            <a:ext cx="1525281" cy="206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9"/>
          <p:cNvSpPr/>
          <p:nvPr/>
        </p:nvSpPr>
        <p:spPr>
          <a:xfrm>
            <a:off x="3209544" y="4261104"/>
            <a:ext cx="941832" cy="32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4900876" y="1543926"/>
            <a:ext cx="2332028" cy="32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8066600" y="3959459"/>
            <a:ext cx="774572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?</a:t>
            </a:r>
            <a:endParaRPr lang="en-US" sz="96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8255479" y="3217653"/>
            <a:ext cx="396815" cy="7418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15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5" grpId="0" animBg="1"/>
      <p:bldP spid="2" grpId="0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SOLID Principles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Practices for making better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51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147463"/>
            <a:ext cx="10364451" cy="606434"/>
          </a:xfrm>
        </p:spPr>
        <p:txBody>
          <a:bodyPr/>
          <a:lstStyle/>
          <a:p>
            <a:r>
              <a:rPr lang="en-US" dirty="0" smtClean="0"/>
              <a:t>SOLID Stands For: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4400" y="753897"/>
            <a:ext cx="10363826" cy="5827011"/>
          </a:xfrm>
        </p:spPr>
        <p:txBody>
          <a:bodyPr>
            <a:normAutofit fontScale="92500" lnSpcReduction="10000"/>
          </a:bodyPr>
          <a:lstStyle/>
          <a:p>
            <a:r>
              <a:rPr lang="en-US" sz="2800" b="1" dirty="0" smtClean="0">
                <a:solidFill>
                  <a:srgbClr val="FFC000"/>
                </a:solidFill>
              </a:rPr>
              <a:t>S</a:t>
            </a:r>
            <a:r>
              <a:rPr lang="en-US" sz="2800" dirty="0" smtClean="0"/>
              <a:t>ingle Responsibility Principle</a:t>
            </a:r>
          </a:p>
          <a:p>
            <a:pPr lvl="1"/>
            <a:r>
              <a:rPr lang="en-US" sz="1900" dirty="0">
                <a:effectLst/>
              </a:rPr>
              <a:t>every module or class should </a:t>
            </a:r>
            <a:r>
              <a:rPr lang="en-US" sz="1900" dirty="0" smtClean="0">
                <a:effectLst/>
              </a:rPr>
              <a:t>have responsibility</a:t>
            </a:r>
            <a:r>
              <a:rPr lang="en-US" sz="1900" dirty="0">
                <a:effectLst/>
              </a:rPr>
              <a:t> over a </a:t>
            </a:r>
            <a:r>
              <a:rPr lang="en-US" sz="1900" b="1" i="1" u="sng" dirty="0">
                <a:effectLst/>
              </a:rPr>
              <a:t>single</a:t>
            </a:r>
            <a:r>
              <a:rPr lang="en-US" sz="1900" dirty="0">
                <a:effectLst/>
              </a:rPr>
              <a:t> part of the functionality provided by the </a:t>
            </a:r>
            <a:r>
              <a:rPr lang="en-US" sz="1900" dirty="0" smtClean="0">
                <a:effectLst/>
              </a:rPr>
              <a:t>software</a:t>
            </a:r>
          </a:p>
          <a:p>
            <a:r>
              <a:rPr 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pen/Closed Principle</a:t>
            </a:r>
          </a:p>
          <a:p>
            <a:pPr lvl="1"/>
            <a:r>
              <a:rPr lang="en-US" sz="1900" dirty="0" smtClean="0">
                <a:effectLst/>
              </a:rPr>
              <a:t>Classes, Modules, and functions should be open for extension but closed for modification.</a:t>
            </a:r>
          </a:p>
          <a:p>
            <a:r>
              <a:rPr lang="en-US" sz="2800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iskov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Substitution Principle</a:t>
            </a:r>
          </a:p>
          <a:p>
            <a:pPr lvl="1"/>
            <a:r>
              <a:rPr lang="en-US" sz="1900" dirty="0" smtClean="0">
                <a:effectLst/>
              </a:rPr>
              <a:t>Sub-classes should be interchangeable with Their base class</a:t>
            </a:r>
          </a:p>
          <a:p>
            <a:r>
              <a:rPr 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nterface segregation principle</a:t>
            </a:r>
          </a:p>
          <a:p>
            <a:pPr lvl="1"/>
            <a:r>
              <a:rPr lang="en-US" sz="1900" dirty="0" smtClean="0">
                <a:effectLst/>
              </a:rPr>
              <a:t>No client should be forced to depend on methods it does not use (Make Smaller Interfaces &amp; more of them)</a:t>
            </a:r>
          </a:p>
          <a:p>
            <a:r>
              <a:rPr 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ependency Inversion Principle</a:t>
            </a:r>
          </a:p>
          <a:p>
            <a:pPr lvl="1"/>
            <a:r>
              <a:rPr lang="en-US" sz="1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High-Level modules should not depend on low-level modules.  </a:t>
            </a:r>
            <a:r>
              <a:rPr lang="en-US" sz="1900" b="1" i="1" u="sng" dirty="0" smtClean="0">
                <a:effectLst/>
              </a:rPr>
              <a:t>BOTH</a:t>
            </a:r>
            <a:r>
              <a:rPr lang="en-US" sz="1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should depend on abstractions.</a:t>
            </a:r>
          </a:p>
          <a:p>
            <a:pPr lvl="1"/>
            <a:endParaRPr lang="en-US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7344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224989" y="2367091"/>
            <a:ext cx="2847343" cy="3424107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00B050"/>
                </a:solidFill>
              </a:rPr>
              <a:t>The Good</a:t>
            </a:r>
          </a:p>
          <a:p>
            <a:r>
              <a:rPr lang="en-US" dirty="0" smtClean="0"/>
              <a:t>Decoupled Code</a:t>
            </a:r>
          </a:p>
          <a:p>
            <a:r>
              <a:rPr lang="en-US" dirty="0" smtClean="0"/>
              <a:t>Easier to maintain</a:t>
            </a:r>
          </a:p>
          <a:p>
            <a:r>
              <a:rPr lang="en-US" dirty="0" smtClean="0"/>
              <a:t>Easier to Extend</a:t>
            </a:r>
          </a:p>
          <a:p>
            <a:r>
              <a:rPr lang="en-US" dirty="0" smtClean="0"/>
              <a:t>Easier To Replace</a:t>
            </a:r>
          </a:p>
          <a:p>
            <a:r>
              <a:rPr lang="en-US" dirty="0" smtClean="0"/>
              <a:t>Easier To Test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846536" y="2370544"/>
            <a:ext cx="2847343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>
                  <a:outerShdw blurRad="47625" dist="12700" dir="2700000" algn="tl" rotWithShape="0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>
                  <a:outerShdw blurRad="47625" dist="12700" dir="2700000" algn="tl" rotWithShape="0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>
                  <a:outerShdw blurRad="47625" dist="12700" dir="2700000" algn="tl" rotWithShape="0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>
                  <a:outerShdw blurRad="47625" dist="12700" dir="2700000" algn="tl" rotWithShape="0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>
                  <a:outerShdw blurRad="47625" dist="12700" dir="2700000" algn="tl" rotWithShape="0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>
                  <a:outerShdw blurRad="47625" dist="12700" dir="2700000" algn="tl" rotWithShape="0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>
                  <a:outerShdw blurRad="47625" dist="12700" dir="2700000" algn="tl" rotWithShape="0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>
                  <a:outerShdw blurRad="47625" dist="12700" dir="2700000" algn="tl" rotWithShape="0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>
                  <a:outerShdw blurRad="47625" dist="12700" dir="2700000" algn="tl" rotWithShape="0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smtClean="0">
                <a:solidFill>
                  <a:srgbClr val="FF4747"/>
                </a:solidFill>
              </a:rPr>
              <a:t>The BAD</a:t>
            </a:r>
          </a:p>
          <a:p>
            <a:r>
              <a:rPr lang="en-US" dirty="0" smtClean="0"/>
              <a:t>More Thinking</a:t>
            </a:r>
          </a:p>
          <a:p>
            <a:r>
              <a:rPr lang="en-US" dirty="0" smtClean="0"/>
              <a:t>More Code?</a:t>
            </a:r>
          </a:p>
          <a:p>
            <a:r>
              <a:rPr lang="en-US" dirty="0"/>
              <a:t>More </a:t>
            </a:r>
            <a:r>
              <a:rPr lang="en-US" dirty="0" smtClean="0"/>
              <a:t>Time?</a:t>
            </a:r>
          </a:p>
          <a:p>
            <a:r>
              <a:rPr lang="en-US" dirty="0" smtClean="0"/>
              <a:t>More Money?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16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Non-SOLID Code</a:t>
            </a:r>
            <a:endParaRPr lang="en-US" dirty="0"/>
          </a:p>
        </p:txBody>
      </p:sp>
      <p:graphicFrame>
        <p:nvGraphicFramePr>
          <p:cNvPr id="20" name="Content Placeholder 19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512423297"/>
              </p:ext>
            </p:extLst>
          </p:nvPr>
        </p:nvGraphicFramePr>
        <p:xfrm>
          <a:off x="1046019" y="1902836"/>
          <a:ext cx="10363200" cy="34242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82856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SOLID Code</a:t>
            </a:r>
            <a:endParaRPr lang="en-US" dirty="0"/>
          </a:p>
        </p:txBody>
      </p:sp>
      <p:graphicFrame>
        <p:nvGraphicFramePr>
          <p:cNvPr id="20" name="Content Placeholder 19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281822742"/>
              </p:ext>
            </p:extLst>
          </p:nvPr>
        </p:nvGraphicFramePr>
        <p:xfrm>
          <a:off x="1046019" y="1902836"/>
          <a:ext cx="10363200" cy="34242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97235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1086458"/>
          </a:xfrm>
        </p:spPr>
        <p:txBody>
          <a:bodyPr/>
          <a:lstStyle/>
          <a:p>
            <a:r>
              <a:rPr lang="en-US" dirty="0" smtClean="0"/>
              <a:t>Hand Soap IN the 1920’s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75" y="2505074"/>
            <a:ext cx="2374106" cy="3165475"/>
          </a:xfrm>
          <a:prstGeom prst="rect">
            <a:avLst/>
          </a:prstGeom>
        </p:spPr>
      </p:pic>
      <p:pic>
        <p:nvPicPr>
          <p:cNvPr id="1026" name="Picture 2" descr="https://fthmb.tqn.com/6ndr8iG8ms_posiLJtcnpOrbM8Q=/768x0/filters:no_upscale()/about/ivorysoap-56b0038c3df78cf772cb0b0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046" y="2505074"/>
            <a:ext cx="4178427" cy="316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115878" y="1704976"/>
            <a:ext cx="208569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Powdered</a:t>
            </a:r>
            <a:endParaRPr lang="en-US" sz="36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471332" y="1704975"/>
            <a:ext cx="81785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Bar</a:t>
            </a:r>
            <a:endParaRPr lang="en-US" sz="36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976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713" y="407189"/>
            <a:ext cx="10364451" cy="1596177"/>
          </a:xfrm>
        </p:spPr>
        <p:txBody>
          <a:bodyPr/>
          <a:lstStyle/>
          <a:p>
            <a:r>
              <a:rPr lang="en-US" dirty="0" smtClean="0"/>
              <a:t>Big Blocks</a:t>
            </a:r>
            <a:endParaRPr lang="en-US" dirty="0"/>
          </a:p>
        </p:txBody>
      </p:sp>
      <p:pic>
        <p:nvPicPr>
          <p:cNvPr id="1028" name="Picture 4" descr="http://target.scene7.com/is/image/Target/13546768?wid=520&amp;hei=520&amp;fmt=p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079" y="1886988"/>
            <a:ext cx="4161212" cy="416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1269144" y="2119745"/>
            <a:ext cx="4059314" cy="7897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 rot="679665">
            <a:off x="1598996" y="1404517"/>
            <a:ext cx="365356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Dinosaur</a:t>
            </a:r>
            <a:endParaRPr lang="en-US" sz="72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269144" y="5178964"/>
            <a:ext cx="3289002" cy="71476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 rot="20914265">
            <a:off x="1975136" y="4441109"/>
            <a:ext cx="151195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???</a:t>
            </a:r>
            <a:endParaRPr lang="en-US" sz="72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98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713" y="407189"/>
            <a:ext cx="10364451" cy="1596177"/>
          </a:xfrm>
        </p:spPr>
        <p:txBody>
          <a:bodyPr/>
          <a:lstStyle/>
          <a:p>
            <a:r>
              <a:rPr lang="en-US" dirty="0" smtClean="0"/>
              <a:t>Small Blocks</a:t>
            </a:r>
            <a:endParaRPr lang="en-US" dirty="0"/>
          </a:p>
        </p:txBody>
      </p:sp>
      <p:pic>
        <p:nvPicPr>
          <p:cNvPr id="2050" name="Picture 2" descr="https://s-media-cache-ak0.pinimg.com/originals/05/2d/8a/052d8a31a1f01c67837c382f2369e01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142" y="1826344"/>
            <a:ext cx="6853583" cy="418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 rot="20347217">
            <a:off x="153868" y="4040820"/>
            <a:ext cx="4059314" cy="7897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 rot="21026882">
            <a:off x="220689" y="3379936"/>
            <a:ext cx="365356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Dinosaur</a:t>
            </a:r>
            <a:endParaRPr lang="en-US" sz="72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8005156" y="4572000"/>
            <a:ext cx="3591099" cy="80633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 rot="20914265">
            <a:off x="9284207" y="3763253"/>
            <a:ext cx="189346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Man</a:t>
            </a:r>
            <a:endParaRPr lang="en-US" sz="72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135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42377"/>
            <a:ext cx="10364451" cy="1338568"/>
          </a:xfrm>
        </p:spPr>
        <p:txBody>
          <a:bodyPr>
            <a:normAutofit/>
          </a:bodyPr>
          <a:lstStyle/>
          <a:p>
            <a:r>
              <a:rPr lang="en-US" dirty="0" smtClean="0"/>
              <a:t>Single Responsibility Principle</a:t>
            </a:r>
            <a:br>
              <a:rPr lang="en-US" dirty="0" smtClean="0"/>
            </a:br>
            <a:r>
              <a:rPr lang="en-US" dirty="0" smtClean="0"/>
              <a:t>Creates Architecture</a:t>
            </a:r>
            <a:br>
              <a:rPr lang="en-US" dirty="0" smtClean="0"/>
            </a:br>
            <a:r>
              <a:rPr lang="en-US" sz="1400" dirty="0">
                <a:solidFill>
                  <a:srgbClr val="FFC000"/>
                </a:solidFill>
                <a:effectLst/>
              </a:rPr>
              <a:t>every module or class should have responsibility over a </a:t>
            </a:r>
            <a:r>
              <a:rPr lang="en-US" sz="1400" b="1" i="1" u="sng" dirty="0">
                <a:solidFill>
                  <a:srgbClr val="FFC000"/>
                </a:solidFill>
                <a:effectLst/>
              </a:rPr>
              <a:t>single</a:t>
            </a:r>
            <a:r>
              <a:rPr lang="en-US" sz="1400" dirty="0">
                <a:solidFill>
                  <a:srgbClr val="FFC000"/>
                </a:solidFill>
                <a:effectLst/>
              </a:rPr>
              <a:t> part of the functionality</a:t>
            </a:r>
            <a:endParaRPr lang="en-US" sz="1400" dirty="0">
              <a:solidFill>
                <a:srgbClr val="FFC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10855" y="2535942"/>
            <a:ext cx="1630392" cy="1598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HomeController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About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Contact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Error</a:t>
            </a:r>
          </a:p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0855" y="2535942"/>
            <a:ext cx="1630392" cy="606143"/>
          </a:xfrm>
          <a:prstGeom prst="rect">
            <a:avLst/>
          </a:prstGeom>
          <a:solidFill>
            <a:schemeClr val="accent6">
              <a:alpha val="3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48534" y="2535942"/>
            <a:ext cx="1885950" cy="9772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AboutController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About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48534" y="3888492"/>
            <a:ext cx="1885950" cy="9772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ContactController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Contact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48534" y="5241042"/>
            <a:ext cx="1885950" cy="9772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ErrorController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Error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>
            <a:endCxn id="6" idx="1"/>
          </p:cNvCxnSpPr>
          <p:nvPr/>
        </p:nvCxnSpPr>
        <p:spPr>
          <a:xfrm flipV="1">
            <a:off x="1566037" y="3024572"/>
            <a:ext cx="1182497" cy="225478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7" idx="1"/>
          </p:cNvCxnSpPr>
          <p:nvPr/>
        </p:nvCxnSpPr>
        <p:spPr>
          <a:xfrm>
            <a:off x="1578917" y="3584603"/>
            <a:ext cx="1169617" cy="792519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8" idx="1"/>
          </p:cNvCxnSpPr>
          <p:nvPr/>
        </p:nvCxnSpPr>
        <p:spPr>
          <a:xfrm>
            <a:off x="1349837" y="3886474"/>
            <a:ext cx="1398697" cy="1843198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030580" y="2535942"/>
            <a:ext cx="1875260" cy="97725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Orchestrator</a:t>
            </a:r>
          </a:p>
          <a:p>
            <a:pPr algn="ctr"/>
            <a:r>
              <a:rPr lang="en-US" dirty="0" err="1" smtClean="0"/>
              <a:t>GetAboutPage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027252" y="3886475"/>
            <a:ext cx="1875260" cy="97927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Orchestrator</a:t>
            </a:r>
          </a:p>
          <a:p>
            <a:pPr algn="ctr"/>
            <a:r>
              <a:rPr lang="en-US" dirty="0" err="1" smtClean="0"/>
              <a:t>GetContactPage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027252" y="5240033"/>
            <a:ext cx="1875260" cy="97927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Orchestrator</a:t>
            </a:r>
          </a:p>
          <a:p>
            <a:pPr algn="ctr"/>
            <a:r>
              <a:rPr lang="en-US" dirty="0" err="1" smtClean="0"/>
              <a:t>GetErrorPage</a:t>
            </a:r>
            <a:r>
              <a:rPr lang="en-US" dirty="0" smtClean="0"/>
              <a:t>()</a:t>
            </a:r>
          </a:p>
          <a:p>
            <a:pPr algn="ctr"/>
            <a:r>
              <a:rPr lang="en-US" dirty="0" err="1" smtClean="0"/>
              <a:t>LogError</a:t>
            </a:r>
            <a:r>
              <a:rPr lang="en-US" dirty="0" smtClean="0"/>
              <a:t>()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3861069" y="3176983"/>
            <a:ext cx="1273028" cy="25251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861069" y="4519475"/>
            <a:ext cx="1273028" cy="25251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858194" y="5872025"/>
            <a:ext cx="1273028" cy="25251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7301936" y="2543740"/>
            <a:ext cx="1373016" cy="9772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AboutView</a:t>
            </a:r>
            <a:endParaRPr lang="en-US" dirty="0" smtClean="0"/>
          </a:p>
        </p:txBody>
      </p:sp>
      <p:sp>
        <p:nvSpPr>
          <p:cNvPr id="23" name="Rectangle 22"/>
          <p:cNvSpPr/>
          <p:nvPr/>
        </p:nvSpPr>
        <p:spPr>
          <a:xfrm>
            <a:off x="7301936" y="3906026"/>
            <a:ext cx="1373016" cy="9772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ContactView</a:t>
            </a:r>
            <a:endParaRPr lang="en-US" dirty="0" smtClean="0"/>
          </a:p>
        </p:txBody>
      </p:sp>
      <p:sp>
        <p:nvSpPr>
          <p:cNvPr id="24" name="Rectangle 23"/>
          <p:cNvSpPr/>
          <p:nvPr/>
        </p:nvSpPr>
        <p:spPr>
          <a:xfrm>
            <a:off x="7301936" y="5240033"/>
            <a:ext cx="1373016" cy="9772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ErrorView</a:t>
            </a:r>
            <a:endParaRPr lang="en-US" dirty="0" smtClean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833141" y="2777613"/>
            <a:ext cx="759125" cy="12627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6799692" y="4121496"/>
            <a:ext cx="759125" cy="12627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6799692" y="5478953"/>
            <a:ext cx="759125" cy="12627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446089" y="2058645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239971" y="2052246"/>
            <a:ext cx="1449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Domain Layer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800732" y="2058645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UI</a:t>
            </a:r>
            <a:endParaRPr lang="en-US" dirty="0"/>
          </a:p>
        </p:txBody>
      </p:sp>
      <p:sp>
        <p:nvSpPr>
          <p:cNvPr id="33" name="Multiply 32"/>
          <p:cNvSpPr/>
          <p:nvPr/>
        </p:nvSpPr>
        <p:spPr>
          <a:xfrm>
            <a:off x="396212" y="3095974"/>
            <a:ext cx="1388853" cy="944515"/>
          </a:xfrm>
          <a:prstGeom prst="mathMultiply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0461313" y="2535942"/>
            <a:ext cx="1373016" cy="9772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Description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0461313" y="3898228"/>
            <a:ext cx="1373016" cy="9772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Email</a:t>
            </a:r>
          </a:p>
          <a:p>
            <a:pPr algn="ctr"/>
            <a:r>
              <a:rPr lang="en-US" dirty="0" smtClean="0"/>
              <a:t>Phone</a:t>
            </a:r>
          </a:p>
          <a:p>
            <a:pPr algn="ctr"/>
            <a:r>
              <a:rPr lang="en-US" dirty="0" smtClean="0"/>
              <a:t>Address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0461313" y="5232235"/>
            <a:ext cx="1373016" cy="9772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ErrorInfo</a:t>
            </a:r>
            <a:endParaRPr lang="en-US" dirty="0" smtClean="0"/>
          </a:p>
        </p:txBody>
      </p:sp>
      <p:sp>
        <p:nvSpPr>
          <p:cNvPr id="41" name="TextBox 40"/>
          <p:cNvSpPr txBox="1"/>
          <p:nvPr/>
        </p:nvSpPr>
        <p:spPr>
          <a:xfrm>
            <a:off x="10827861" y="2058645"/>
            <a:ext cx="54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DAL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8937373" y="2543740"/>
            <a:ext cx="1234031" cy="97725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Description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Repository/Service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6788146" y="6099048"/>
            <a:ext cx="2273194" cy="12047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6817920" y="4699001"/>
            <a:ext cx="2243420" cy="1015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6775112" y="3319657"/>
            <a:ext cx="2146319" cy="21887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8937372" y="3886474"/>
            <a:ext cx="1234031" cy="97927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Contact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Repository/Service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8937371" y="5230217"/>
            <a:ext cx="1234031" cy="97927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Error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Repository/Service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0" name="Straight Arrow Connector 49"/>
          <p:cNvCxnSpPr>
            <a:stCxn id="34" idx="1"/>
            <a:endCxn id="43" idx="3"/>
          </p:cNvCxnSpPr>
          <p:nvPr/>
        </p:nvCxnSpPr>
        <p:spPr>
          <a:xfrm flipH="1">
            <a:off x="10171404" y="3024572"/>
            <a:ext cx="289909" cy="7798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10171404" y="4398670"/>
            <a:ext cx="289909" cy="7798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10143912" y="5720864"/>
            <a:ext cx="289909" cy="7798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8836882" y="2062751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Service Layer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864608" y="2421578"/>
            <a:ext cx="2203704" cy="3979222"/>
          </a:xfrm>
          <a:prstGeom prst="rect">
            <a:avLst/>
          </a:prstGeom>
          <a:solidFill>
            <a:schemeClr val="accent3">
              <a:alpha val="3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34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5" grpId="0" animBg="1"/>
      <p:bldP spid="16" grpId="0" animBg="1"/>
      <p:bldP spid="17" grpId="0" animBg="1"/>
      <p:bldP spid="22" grpId="0" animBg="1"/>
      <p:bldP spid="23" grpId="0" animBg="1"/>
      <p:bldP spid="24" grpId="0" animBg="1"/>
      <p:bldP spid="30" grpId="0"/>
      <p:bldP spid="31" grpId="0"/>
      <p:bldP spid="32" grpId="0"/>
      <p:bldP spid="33" grpId="0" animBg="1"/>
      <p:bldP spid="34" grpId="0" animBg="1"/>
      <p:bldP spid="35" grpId="0" animBg="1"/>
      <p:bldP spid="36" grpId="0" animBg="1"/>
      <p:bldP spid="41" grpId="0"/>
      <p:bldP spid="43" grpId="0" animBg="1"/>
      <p:bldP spid="48" grpId="0" animBg="1"/>
      <p:bldP spid="49" grpId="0" animBg="1"/>
      <p:bldP spid="59" grpId="0"/>
      <p:bldP spid="6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115597"/>
            <a:ext cx="10364451" cy="1169944"/>
          </a:xfrm>
        </p:spPr>
        <p:txBody>
          <a:bodyPr>
            <a:normAutofit/>
          </a:bodyPr>
          <a:lstStyle/>
          <a:p>
            <a:r>
              <a:rPr lang="en-US" dirty="0" smtClean="0"/>
              <a:t>Open/Closed Principle</a:t>
            </a:r>
            <a:br>
              <a:rPr lang="en-US" dirty="0" smtClean="0"/>
            </a:br>
            <a:r>
              <a:rPr lang="en-US" sz="1400" dirty="0">
                <a:solidFill>
                  <a:srgbClr val="FFC000"/>
                </a:solidFill>
                <a:effectLst/>
              </a:rPr>
              <a:t>Classes, Modules, and functions should be open for extension but closed for modification.</a:t>
            </a:r>
            <a:r>
              <a:rPr lang="en-US" sz="1300" dirty="0">
                <a:effectLst/>
              </a:rPr>
              <a:t/>
            </a:r>
            <a:br>
              <a:rPr lang="en-US" sz="1300" dirty="0">
                <a:effectLst/>
              </a:rPr>
            </a:br>
            <a:endParaRPr lang="en-US" sz="1300" dirty="0"/>
          </a:p>
        </p:txBody>
      </p:sp>
      <p:sp>
        <p:nvSpPr>
          <p:cNvPr id="4" name="TextBox 3"/>
          <p:cNvSpPr txBox="1"/>
          <p:nvPr/>
        </p:nvSpPr>
        <p:spPr>
          <a:xfrm>
            <a:off x="790327" y="1642960"/>
            <a:ext cx="41172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public void DoSomething() {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businessRule</a:t>
            </a:r>
            <a:r>
              <a:rPr lang="en-US" dirty="0" smtClean="0"/>
              <a:t> = </a:t>
            </a:r>
            <a:r>
              <a:rPr lang="en-US" dirty="0" smtClean="0">
                <a:solidFill>
                  <a:srgbClr val="FFC000"/>
                </a:solidFill>
              </a:rPr>
              <a:t>new </a:t>
            </a:r>
            <a:r>
              <a:rPr lang="en-US" dirty="0" err="1" smtClean="0">
                <a:solidFill>
                  <a:srgbClr val="FFC000"/>
                </a:solidFill>
              </a:rPr>
              <a:t>BusinessRule</a:t>
            </a:r>
            <a:r>
              <a:rPr lang="en-US" dirty="0" smtClean="0">
                <a:solidFill>
                  <a:srgbClr val="FFC000"/>
                </a:solidFill>
              </a:rPr>
              <a:t>();</a:t>
            </a:r>
          </a:p>
          <a:p>
            <a:r>
              <a:rPr lang="en-US" dirty="0"/>
              <a:t>	</a:t>
            </a:r>
            <a:r>
              <a:rPr lang="en-US" dirty="0" err="1" smtClean="0"/>
              <a:t>businessRule.Execute</a:t>
            </a:r>
            <a:r>
              <a:rPr lang="en-US" dirty="0" smtClean="0"/>
              <a:t>();</a:t>
            </a:r>
            <a:endParaRPr lang="en-US" dirty="0"/>
          </a:p>
          <a:p>
            <a:r>
              <a:rPr lang="en-US" dirty="0" smtClean="0"/>
              <a:t>}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45039" y="3200708"/>
            <a:ext cx="50339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public void DoSomething(</a:t>
            </a:r>
            <a:r>
              <a:rPr lang="en-US" dirty="0" err="1" smtClean="0">
                <a:solidFill>
                  <a:srgbClr val="FFC000"/>
                </a:solidFill>
              </a:rPr>
              <a:t>IBusinessRule</a:t>
            </a:r>
            <a:r>
              <a:rPr lang="en-US" dirty="0" smtClean="0"/>
              <a:t> </a:t>
            </a:r>
            <a:r>
              <a:rPr lang="en-US" dirty="0" err="1" smtClean="0"/>
              <a:t>businessRule</a:t>
            </a:r>
            <a:r>
              <a:rPr lang="en-US" dirty="0" smtClean="0"/>
              <a:t>) {</a:t>
            </a:r>
          </a:p>
          <a:p>
            <a:r>
              <a:rPr lang="en-US" dirty="0"/>
              <a:t>	</a:t>
            </a:r>
            <a:r>
              <a:rPr lang="en-US" dirty="0" err="1" smtClean="0"/>
              <a:t>businessRule.Execute</a:t>
            </a:r>
            <a:r>
              <a:rPr lang="en-US" dirty="0" smtClean="0"/>
              <a:t>();</a:t>
            </a:r>
            <a:endParaRPr lang="en-US" dirty="0"/>
          </a:p>
          <a:p>
            <a:r>
              <a:rPr lang="en-US" dirty="0" smtClean="0"/>
              <a:t>}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728099" y="1751340"/>
            <a:ext cx="288091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Coupled Code</a:t>
            </a:r>
            <a:endParaRPr lang="en-US" sz="36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28099" y="3122002"/>
            <a:ext cx="331212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Decoupled Code</a:t>
            </a:r>
            <a:endParaRPr lang="en-US" sz="36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0327" y="4692242"/>
            <a:ext cx="569758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public void DoSomething(</a:t>
            </a:r>
            <a:r>
              <a:rPr lang="en-US" dirty="0" smtClean="0">
                <a:solidFill>
                  <a:srgbClr val="FFC000"/>
                </a:solidFill>
              </a:rPr>
              <a:t>List&lt;</a:t>
            </a:r>
            <a:r>
              <a:rPr lang="en-US" dirty="0" err="1" smtClean="0">
                <a:solidFill>
                  <a:srgbClr val="FFC000"/>
                </a:solidFill>
              </a:rPr>
              <a:t>IBusinessRule</a:t>
            </a:r>
            <a:r>
              <a:rPr lang="en-US" dirty="0" smtClean="0">
                <a:solidFill>
                  <a:srgbClr val="FFC000"/>
                </a:solidFill>
              </a:rPr>
              <a:t>&gt;</a:t>
            </a:r>
            <a:r>
              <a:rPr lang="en-US" dirty="0" smtClean="0"/>
              <a:t> </a:t>
            </a:r>
            <a:r>
              <a:rPr lang="en-US" dirty="0" err="1" smtClean="0"/>
              <a:t>businessRules</a:t>
            </a:r>
            <a:r>
              <a:rPr lang="en-US" dirty="0" smtClean="0"/>
              <a:t>) {</a:t>
            </a:r>
          </a:p>
          <a:p>
            <a:r>
              <a:rPr lang="en-US" dirty="0"/>
              <a:t>	</a:t>
            </a:r>
            <a:r>
              <a:rPr lang="en-US" dirty="0" err="1">
                <a:solidFill>
                  <a:srgbClr val="FFC000"/>
                </a:solidFill>
              </a:rPr>
              <a:t>f</a:t>
            </a:r>
            <a:r>
              <a:rPr lang="en-US" dirty="0" err="1" smtClean="0">
                <a:solidFill>
                  <a:srgbClr val="FFC000"/>
                </a:solidFill>
              </a:rPr>
              <a:t>oreach</a:t>
            </a:r>
            <a:r>
              <a:rPr lang="en-US" dirty="0" smtClean="0"/>
              <a:t> (</a:t>
            </a:r>
            <a:r>
              <a:rPr lang="en-US" dirty="0" err="1" smtClean="0"/>
              <a:t>IBusinessRule</a:t>
            </a:r>
            <a:r>
              <a:rPr lang="en-US" dirty="0" smtClean="0"/>
              <a:t> </a:t>
            </a:r>
            <a:r>
              <a:rPr lang="en-US" dirty="0" err="1" smtClean="0"/>
              <a:t>businessRule</a:t>
            </a:r>
            <a:r>
              <a:rPr lang="en-US" dirty="0" smtClean="0"/>
              <a:t> In </a:t>
            </a:r>
            <a:r>
              <a:rPr lang="en-US" dirty="0" err="1" smtClean="0"/>
              <a:t>businessRules</a:t>
            </a:r>
            <a:r>
              <a:rPr lang="en-US" dirty="0" smtClean="0"/>
              <a:t>) {</a:t>
            </a:r>
          </a:p>
          <a:p>
            <a:r>
              <a:rPr lang="en-US" dirty="0" smtClean="0"/>
              <a:t>		</a:t>
            </a:r>
            <a:r>
              <a:rPr lang="en-US" dirty="0" err="1" smtClean="0"/>
              <a:t>businessRule.Execute</a:t>
            </a:r>
            <a:r>
              <a:rPr lang="en-US" dirty="0" smtClean="0"/>
              <a:t>();</a:t>
            </a:r>
            <a:endParaRPr lang="en-US" dirty="0"/>
          </a:p>
          <a:p>
            <a:r>
              <a:rPr lang="en-US" dirty="0" smtClean="0"/>
              <a:t>	}</a:t>
            </a:r>
          </a:p>
          <a:p>
            <a:r>
              <a:rPr lang="en-US" dirty="0" smtClean="0"/>
              <a:t>}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728099" y="4596032"/>
            <a:ext cx="330532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Ultimate Cosmic</a:t>
            </a:r>
          </a:p>
          <a:p>
            <a:pPr algn="ctr"/>
            <a:r>
              <a:rPr lang="en-US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Power</a:t>
            </a:r>
            <a:endParaRPr lang="en-US" sz="36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7909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472941"/>
            <a:ext cx="10364451" cy="102203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Liskov</a:t>
            </a:r>
            <a:r>
              <a:rPr lang="en-US" dirty="0" smtClean="0"/>
              <a:t> Substitution Principle</a:t>
            </a:r>
            <a:br>
              <a:rPr lang="en-US" dirty="0" smtClean="0"/>
            </a:br>
            <a:r>
              <a:rPr lang="en-US" sz="1600" dirty="0">
                <a:solidFill>
                  <a:srgbClr val="FFC000"/>
                </a:solidFill>
                <a:effectLst/>
              </a:rPr>
              <a:t>Sub-classes should be interchangeable with Their base class</a:t>
            </a:r>
            <a:r>
              <a:rPr lang="en-US" dirty="0">
                <a:effectLst/>
              </a:rPr>
              <a:t/>
            </a:r>
            <a:br>
              <a:rPr lang="en-US" dirty="0">
                <a:effectLst/>
              </a:rPr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620455" y="1737877"/>
            <a:ext cx="1733910" cy="1259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BirdClass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Eat()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Poop()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Fly()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19436" y="3805342"/>
            <a:ext cx="2401019" cy="13658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PigeonClass</a:t>
            </a:r>
            <a:r>
              <a:rPr lang="en-US" dirty="0" smtClean="0">
                <a:solidFill>
                  <a:schemeClr val="bg1"/>
                </a:solidFill>
              </a:rPr>
              <a:t> : </a:t>
            </a:r>
            <a:r>
              <a:rPr lang="en-US" dirty="0" err="1" smtClean="0">
                <a:solidFill>
                  <a:schemeClr val="bg1"/>
                </a:solidFill>
              </a:rPr>
              <a:t>BirdClass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Eat()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Poop()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Fly()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79602" y="3805341"/>
            <a:ext cx="2498785" cy="13658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PenguinClass</a:t>
            </a:r>
            <a:r>
              <a:rPr lang="en-US" dirty="0" smtClean="0">
                <a:solidFill>
                  <a:schemeClr val="bg1"/>
                </a:solidFill>
              </a:rPr>
              <a:t> : </a:t>
            </a:r>
            <a:r>
              <a:rPr lang="en-US" dirty="0" err="1" smtClean="0">
                <a:solidFill>
                  <a:schemeClr val="bg1"/>
                </a:solidFill>
              </a:rPr>
              <a:t>BirdClass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Eat()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Poop()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Fly()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Multiply 13"/>
          <p:cNvSpPr/>
          <p:nvPr/>
        </p:nvSpPr>
        <p:spPr>
          <a:xfrm>
            <a:off x="8459265" y="3543750"/>
            <a:ext cx="1388853" cy="944515"/>
          </a:xfrm>
          <a:prstGeom prst="mathMultiply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799289" y="1737876"/>
            <a:ext cx="1289649" cy="1259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BirdClass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Eat()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Poop()</a:t>
            </a:r>
          </a:p>
        </p:txBody>
      </p:sp>
      <p:cxnSp>
        <p:nvCxnSpPr>
          <p:cNvPr id="16" name="Straight Arrow Connector 15"/>
          <p:cNvCxnSpPr>
            <a:stCxn id="15" idx="2"/>
            <a:endCxn id="7" idx="0"/>
          </p:cNvCxnSpPr>
          <p:nvPr/>
        </p:nvCxnSpPr>
        <p:spPr>
          <a:xfrm flipH="1">
            <a:off x="8528995" y="2997333"/>
            <a:ext cx="915119" cy="808008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633191" y="1736959"/>
            <a:ext cx="2721174" cy="1259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FlyingBirdClass</a:t>
            </a:r>
            <a:r>
              <a:rPr lang="en-US" dirty="0" smtClean="0">
                <a:solidFill>
                  <a:schemeClr val="bg1"/>
                </a:solidFill>
              </a:rPr>
              <a:t> : Bird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Eat()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Poop()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Fly()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755767" y="3805341"/>
            <a:ext cx="2864688" cy="13658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PigeonClass</a:t>
            </a:r>
            <a:r>
              <a:rPr lang="en-US" dirty="0" smtClean="0">
                <a:solidFill>
                  <a:schemeClr val="bg1"/>
                </a:solidFill>
              </a:rPr>
              <a:t> : </a:t>
            </a:r>
            <a:r>
              <a:rPr lang="en-US" dirty="0" err="1" smtClean="0">
                <a:solidFill>
                  <a:schemeClr val="bg1"/>
                </a:solidFill>
              </a:rPr>
              <a:t>FlyingBirdClass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Eat()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Poop()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Fly()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Multiply 26"/>
          <p:cNvSpPr/>
          <p:nvPr/>
        </p:nvSpPr>
        <p:spPr>
          <a:xfrm>
            <a:off x="7279602" y="4567204"/>
            <a:ext cx="1001441" cy="497594"/>
          </a:xfrm>
          <a:prstGeom prst="mathMultiply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4" idx="2"/>
            <a:endCxn id="5" idx="0"/>
          </p:cNvCxnSpPr>
          <p:nvPr/>
        </p:nvCxnSpPr>
        <p:spPr>
          <a:xfrm flipH="1">
            <a:off x="4419946" y="2997334"/>
            <a:ext cx="2067464" cy="808008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2"/>
            <a:endCxn id="7" idx="0"/>
          </p:cNvCxnSpPr>
          <p:nvPr/>
        </p:nvCxnSpPr>
        <p:spPr>
          <a:xfrm>
            <a:off x="6487410" y="2997334"/>
            <a:ext cx="2041585" cy="808007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5" idx="1"/>
            <a:endCxn id="4" idx="3"/>
          </p:cNvCxnSpPr>
          <p:nvPr/>
        </p:nvCxnSpPr>
        <p:spPr>
          <a:xfrm flipH="1">
            <a:off x="7354365" y="2367605"/>
            <a:ext cx="1444924" cy="1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ultiply 12"/>
          <p:cNvSpPr/>
          <p:nvPr/>
        </p:nvSpPr>
        <p:spPr>
          <a:xfrm>
            <a:off x="6757704" y="2860826"/>
            <a:ext cx="1388853" cy="944515"/>
          </a:xfrm>
          <a:prstGeom prst="mathMultiply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976" y="1151731"/>
            <a:ext cx="5980046" cy="478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4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14" grpId="0" animBg="1"/>
      <p:bldP spid="14" grpId="1" animBg="1"/>
      <p:bldP spid="15" grpId="0" animBg="1"/>
      <p:bldP spid="24" grpId="0" animBg="1"/>
      <p:bldP spid="25" grpId="0" animBg="1"/>
      <p:bldP spid="27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159609"/>
            <a:ext cx="10364451" cy="1147984"/>
          </a:xfrm>
        </p:spPr>
        <p:txBody>
          <a:bodyPr>
            <a:normAutofit/>
          </a:bodyPr>
          <a:lstStyle/>
          <a:p>
            <a:r>
              <a:rPr lang="en-US" dirty="0" smtClean="0"/>
              <a:t>Interface Segregation Principle</a:t>
            </a:r>
            <a:br>
              <a:rPr lang="en-US" dirty="0" smtClean="0"/>
            </a:br>
            <a:r>
              <a:rPr lang="en-US" sz="1400" dirty="0">
                <a:solidFill>
                  <a:srgbClr val="FFC000"/>
                </a:solidFill>
                <a:effectLst/>
              </a:rPr>
              <a:t>No client should be forced to depend on methods it does not use</a:t>
            </a:r>
            <a:endParaRPr lang="en-US" sz="1400" dirty="0">
              <a:solidFill>
                <a:srgbClr val="FFC000"/>
              </a:solidFill>
            </a:endParaRPr>
          </a:p>
        </p:txBody>
      </p:sp>
      <p:sp>
        <p:nvSpPr>
          <p:cNvPr id="4" name="Flowchart: Process 3"/>
          <p:cNvSpPr/>
          <p:nvPr/>
        </p:nvSpPr>
        <p:spPr>
          <a:xfrm>
            <a:off x="3162182" y="3096883"/>
            <a:ext cx="2475781" cy="96615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IFlyingBird</a:t>
            </a:r>
            <a:r>
              <a:rPr lang="en-US" dirty="0" smtClean="0">
                <a:solidFill>
                  <a:schemeClr val="bg1"/>
                </a:solidFill>
              </a:rPr>
              <a:t> : </a:t>
            </a:r>
            <a:r>
              <a:rPr lang="en-US" dirty="0" err="1" smtClean="0">
                <a:solidFill>
                  <a:schemeClr val="bg1"/>
                </a:solidFill>
              </a:rPr>
              <a:t>IBird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IFly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62182" y="4438333"/>
            <a:ext cx="2475781" cy="13658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PigeonClass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Eat()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Poop()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Fly()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15176" y="4453408"/>
            <a:ext cx="2402227" cy="13658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PenguinClass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Eat()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Poop()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Flowchart: Process 6"/>
          <p:cNvSpPr/>
          <p:nvPr/>
        </p:nvSpPr>
        <p:spPr>
          <a:xfrm>
            <a:off x="6415176" y="3096883"/>
            <a:ext cx="2402227" cy="96615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IBird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Eat()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Poop()</a:t>
            </a:r>
          </a:p>
        </p:txBody>
      </p:sp>
      <p:sp>
        <p:nvSpPr>
          <p:cNvPr id="8" name="Flowchart: Process 7"/>
          <p:cNvSpPr/>
          <p:nvPr/>
        </p:nvSpPr>
        <p:spPr>
          <a:xfrm>
            <a:off x="3162181" y="1958195"/>
            <a:ext cx="2475781" cy="681551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IFly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Fly()</a:t>
            </a:r>
          </a:p>
        </p:txBody>
      </p:sp>
      <p:cxnSp>
        <p:nvCxnSpPr>
          <p:cNvPr id="10" name="Straight Arrow Connector 9"/>
          <p:cNvCxnSpPr>
            <a:stCxn id="7" idx="1"/>
            <a:endCxn id="4" idx="3"/>
          </p:cNvCxnSpPr>
          <p:nvPr/>
        </p:nvCxnSpPr>
        <p:spPr>
          <a:xfrm flipH="1">
            <a:off x="5637963" y="3579962"/>
            <a:ext cx="777213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2"/>
            <a:endCxn id="4" idx="0"/>
          </p:cNvCxnSpPr>
          <p:nvPr/>
        </p:nvCxnSpPr>
        <p:spPr>
          <a:xfrm>
            <a:off x="4400072" y="2639746"/>
            <a:ext cx="1" cy="457137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616289" y="4029656"/>
            <a:ext cx="1" cy="457137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400071" y="4050207"/>
            <a:ext cx="1" cy="457137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415176" y="4453408"/>
            <a:ext cx="2402227" cy="13658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PenguinClass</a:t>
            </a:r>
            <a:r>
              <a:rPr lang="en-US" dirty="0" smtClean="0">
                <a:solidFill>
                  <a:schemeClr val="bg1"/>
                </a:solidFill>
              </a:rPr>
              <a:t> : </a:t>
            </a:r>
            <a:r>
              <a:rPr lang="en-US" dirty="0" err="1" smtClean="0">
                <a:solidFill>
                  <a:schemeClr val="bg1"/>
                </a:solidFill>
              </a:rPr>
              <a:t>IBird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Eat()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Poop()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162180" y="4447937"/>
            <a:ext cx="2475781" cy="13658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PigeonClass</a:t>
            </a:r>
            <a:r>
              <a:rPr lang="en-US" dirty="0" smtClean="0">
                <a:solidFill>
                  <a:schemeClr val="bg1"/>
                </a:solidFill>
              </a:rPr>
              <a:t> : </a:t>
            </a:r>
            <a:r>
              <a:rPr lang="en-US" dirty="0" err="1" smtClean="0">
                <a:solidFill>
                  <a:schemeClr val="bg1"/>
                </a:solidFill>
              </a:rPr>
              <a:t>IFlyingBird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Eat()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Poop()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Fly()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/>
          <p:cNvCxnSpPr>
            <a:endCxn id="6" idx="1"/>
          </p:cNvCxnSpPr>
          <p:nvPr/>
        </p:nvCxnSpPr>
        <p:spPr>
          <a:xfrm>
            <a:off x="5637961" y="4063039"/>
            <a:ext cx="777215" cy="1073294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ultiply 20"/>
          <p:cNvSpPr/>
          <p:nvPr/>
        </p:nvSpPr>
        <p:spPr>
          <a:xfrm>
            <a:off x="5287684" y="4047919"/>
            <a:ext cx="1388853" cy="944515"/>
          </a:xfrm>
          <a:prstGeom prst="mathMultiply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>
            <a:stCxn id="7" idx="1"/>
            <a:endCxn id="17" idx="0"/>
          </p:cNvCxnSpPr>
          <p:nvPr/>
        </p:nvCxnSpPr>
        <p:spPr>
          <a:xfrm flipH="1">
            <a:off x="4400071" y="3579962"/>
            <a:ext cx="2015105" cy="867975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63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0" animBg="1"/>
      <p:bldP spid="17" grpId="0" animBg="1"/>
      <p:bldP spid="2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1246139" y="1316816"/>
            <a:ext cx="2578608" cy="188366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Dependency Resolver/</a:t>
            </a:r>
          </a:p>
          <a:p>
            <a:pPr algn="ctr"/>
            <a:r>
              <a:rPr lang="en-US" dirty="0" smtClean="0"/>
              <a:t>IOC Container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896" y="217733"/>
            <a:ext cx="10364451" cy="78103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Dependency Inversion Principle</a:t>
            </a:r>
            <a:br>
              <a:rPr lang="en-US" dirty="0" smtClean="0"/>
            </a:br>
            <a:r>
              <a:rPr lang="en-US" sz="1600" dirty="0">
                <a:solidFill>
                  <a:srgbClr val="FFC000"/>
                </a:solidFill>
              </a:rPr>
              <a:t>High-Level modules should not depend on low-level modules.  </a:t>
            </a:r>
            <a:r>
              <a:rPr lang="en-US" sz="1600" b="1" i="1" u="sng" dirty="0">
                <a:solidFill>
                  <a:srgbClr val="FFC000"/>
                </a:solidFill>
                <a:effectLst/>
              </a:rPr>
              <a:t>BOTH</a:t>
            </a:r>
            <a:r>
              <a:rPr lang="en-US" sz="1600" dirty="0">
                <a:solidFill>
                  <a:srgbClr val="FFC000"/>
                </a:solidFill>
              </a:rPr>
              <a:t> should depend on abstractions.</a:t>
            </a:r>
            <a:br>
              <a:rPr lang="en-US" sz="1600" dirty="0">
                <a:solidFill>
                  <a:srgbClr val="FFC000"/>
                </a:solidFill>
              </a:rPr>
            </a:br>
            <a:endParaRPr lang="en-US" sz="1600" dirty="0">
              <a:solidFill>
                <a:srgbClr val="FFC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35000" y="1259037"/>
            <a:ext cx="2203704" cy="2714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BusinessRule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Inputs: 	Abstractions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Outputs: 	Abstractions</a:t>
            </a:r>
          </a:p>
          <a:p>
            <a:pPr algn="ctr"/>
            <a:r>
              <a:rPr lang="en-US" sz="1400" dirty="0" smtClean="0">
                <a:solidFill>
                  <a:srgbClr val="FF0000"/>
                </a:solidFill>
              </a:rPr>
              <a:t>OCP</a:t>
            </a:r>
            <a:endParaRPr lang="en-US" sz="1400" dirty="0">
              <a:solidFill>
                <a:srgbClr val="FF0000"/>
              </a:solidFill>
            </a:endParaRPr>
          </a:p>
          <a:p>
            <a:pPr algn="ctr"/>
            <a:r>
              <a:rPr lang="en-US" sz="1400" dirty="0" smtClean="0">
                <a:solidFill>
                  <a:srgbClr val="FF0000"/>
                </a:solidFill>
              </a:rPr>
              <a:t>**No New Objects**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902552" y="1266598"/>
            <a:ext cx="2331006" cy="27072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Orchestrator</a:t>
            </a:r>
          </a:p>
          <a:p>
            <a:r>
              <a:rPr lang="en-US" dirty="0">
                <a:solidFill>
                  <a:schemeClr val="bg1"/>
                </a:solidFill>
              </a:rPr>
              <a:t>Inputs: 	Abstractions</a:t>
            </a:r>
          </a:p>
          <a:p>
            <a:r>
              <a:rPr lang="en-US" dirty="0">
                <a:solidFill>
                  <a:schemeClr val="bg1"/>
                </a:solidFill>
              </a:rPr>
              <a:t>Outputs: 	Abstractions</a:t>
            </a:r>
          </a:p>
          <a:p>
            <a:pPr algn="ctr"/>
            <a:r>
              <a:rPr lang="en-US" sz="1400" dirty="0">
                <a:solidFill>
                  <a:srgbClr val="FFFF00"/>
                </a:solidFill>
              </a:rPr>
              <a:t>OCP</a:t>
            </a:r>
          </a:p>
          <a:p>
            <a:pPr algn="ctr"/>
            <a:r>
              <a:rPr lang="en-US" sz="1400" dirty="0">
                <a:solidFill>
                  <a:srgbClr val="FFFF00"/>
                </a:solidFill>
              </a:rPr>
              <a:t>**No New Objects</a:t>
            </a:r>
            <a:r>
              <a:rPr lang="en-US" sz="1400" dirty="0" smtClean="0">
                <a:solidFill>
                  <a:srgbClr val="FFFF00"/>
                </a:solidFill>
              </a:rPr>
              <a:t>**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7" name="Flowchart: Process 6"/>
          <p:cNvSpPr/>
          <p:nvPr/>
        </p:nvSpPr>
        <p:spPr>
          <a:xfrm>
            <a:off x="5316783" y="2753065"/>
            <a:ext cx="1563624" cy="435864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IRepository</a:t>
            </a:r>
            <a:endParaRPr lang="en-US" dirty="0"/>
          </a:p>
        </p:txBody>
      </p:sp>
      <p:sp>
        <p:nvSpPr>
          <p:cNvPr id="50" name="Flowchart: Process 49"/>
          <p:cNvSpPr/>
          <p:nvPr/>
        </p:nvSpPr>
        <p:spPr>
          <a:xfrm>
            <a:off x="5316783" y="3302939"/>
            <a:ext cx="1563624" cy="434889"/>
          </a:xfrm>
          <a:prstGeom prst="flowChart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IResponse</a:t>
            </a:r>
            <a:endParaRPr lang="en-US" dirty="0"/>
          </a:p>
        </p:txBody>
      </p:sp>
      <p:sp>
        <p:nvSpPr>
          <p:cNvPr id="67" name="Flowchart: Process 66"/>
          <p:cNvSpPr/>
          <p:nvPr/>
        </p:nvSpPr>
        <p:spPr>
          <a:xfrm>
            <a:off x="1438163" y="1960630"/>
            <a:ext cx="2185416" cy="438912"/>
          </a:xfrm>
          <a:prstGeom prst="flowChart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BusinessRuleResponse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775346" y="4845718"/>
            <a:ext cx="65836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public </a:t>
            </a:r>
            <a:r>
              <a:rPr lang="en-US" dirty="0" err="1" smtClean="0">
                <a:solidFill>
                  <a:srgbClr val="FFC000"/>
                </a:solidFill>
              </a:rPr>
              <a:t>IResponse</a:t>
            </a:r>
            <a:r>
              <a:rPr lang="en-US" dirty="0" smtClean="0"/>
              <a:t> </a:t>
            </a:r>
            <a:r>
              <a:rPr lang="en-US" dirty="0" err="1" smtClean="0"/>
              <a:t>BusinessRule</a:t>
            </a:r>
            <a:r>
              <a:rPr lang="en-US" dirty="0" smtClean="0"/>
              <a:t>(</a:t>
            </a:r>
            <a:r>
              <a:rPr lang="en-US" dirty="0" err="1" smtClean="0">
                <a:solidFill>
                  <a:srgbClr val="FFC000"/>
                </a:solidFill>
              </a:rPr>
              <a:t>IRepository</a:t>
            </a:r>
            <a:r>
              <a:rPr lang="en-US" dirty="0" smtClean="0"/>
              <a:t> repo, </a:t>
            </a:r>
            <a:r>
              <a:rPr lang="en-US" dirty="0" err="1" smtClean="0">
                <a:solidFill>
                  <a:srgbClr val="FFC000"/>
                </a:solidFill>
              </a:rPr>
              <a:t>IResponse</a:t>
            </a:r>
            <a:r>
              <a:rPr lang="en-US" dirty="0" smtClean="0"/>
              <a:t> response) {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var</a:t>
            </a:r>
            <a:r>
              <a:rPr lang="en-US" dirty="0" smtClean="0"/>
              <a:t> model = </a:t>
            </a:r>
            <a:r>
              <a:rPr lang="en-US" dirty="0" err="1" smtClean="0"/>
              <a:t>repo.GetAll</a:t>
            </a:r>
            <a:r>
              <a:rPr lang="en-US" dirty="0" smtClean="0"/>
              <a:t>();</a:t>
            </a:r>
          </a:p>
          <a:p>
            <a:r>
              <a:rPr lang="en-US" dirty="0"/>
              <a:t>	</a:t>
            </a:r>
            <a:r>
              <a:rPr lang="en-US" dirty="0" err="1" smtClean="0"/>
              <a:t>response.Model</a:t>
            </a:r>
            <a:r>
              <a:rPr lang="en-US" dirty="0" smtClean="0"/>
              <a:t> = model;</a:t>
            </a:r>
          </a:p>
          <a:p>
            <a:r>
              <a:rPr lang="en-US" dirty="0"/>
              <a:t>	</a:t>
            </a:r>
            <a:r>
              <a:rPr lang="en-US" dirty="0" smtClean="0"/>
              <a:t>return response;</a:t>
            </a:r>
            <a:endParaRPr lang="en-US" dirty="0"/>
          </a:p>
          <a:p>
            <a:r>
              <a:rPr lang="en-US" dirty="0" smtClean="0"/>
              <a:t>}  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4067186" y="4630575"/>
            <a:ext cx="0" cy="335859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5686077" y="4595324"/>
            <a:ext cx="0" cy="335859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Process 46"/>
          <p:cNvSpPr/>
          <p:nvPr/>
        </p:nvSpPr>
        <p:spPr>
          <a:xfrm>
            <a:off x="1438163" y="2572676"/>
            <a:ext cx="2185416" cy="469392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DBRepository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3729603" y="2186165"/>
            <a:ext cx="1517072" cy="669090"/>
          </a:xfrm>
          <a:prstGeom prst="straightConnector1">
            <a:avLst/>
          </a:prstGeom>
          <a:ln w="76200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733801" y="2809979"/>
            <a:ext cx="1512874" cy="667121"/>
          </a:xfrm>
          <a:prstGeom prst="straightConnector1">
            <a:avLst/>
          </a:prstGeom>
          <a:ln w="76200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3556148" y="4148160"/>
            <a:ext cx="33810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Dependency Injection</a:t>
            </a:r>
            <a:endParaRPr lang="en-US" sz="28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6807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07407E-6 L 0.29401 -0.00648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96" y="579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33333E-6 L 0.29076 0.00023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401 -0.00649 L -2.08333E-7 4.07407E-6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35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6" grpId="0" animBg="1"/>
      <p:bldP spid="51" grpId="0" animBg="1"/>
      <p:bldP spid="7" grpId="0" animBg="1"/>
      <p:bldP spid="7" grpId="1" animBg="1"/>
      <p:bldP spid="50" grpId="0" animBg="1"/>
      <p:bldP spid="50" grpId="1" animBg="1"/>
      <p:bldP spid="50" grpId="2" animBg="1"/>
      <p:bldP spid="67" grpId="0" animBg="1"/>
      <p:bldP spid="71" grpId="0"/>
      <p:bldP spid="47" grpId="0" animBg="1"/>
      <p:bldP spid="7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6343" y="280189"/>
            <a:ext cx="10364451" cy="862811"/>
          </a:xfrm>
        </p:spPr>
        <p:txBody>
          <a:bodyPr/>
          <a:lstStyle/>
          <a:p>
            <a:r>
              <a:rPr lang="en-US" dirty="0" smtClean="0"/>
              <a:t>Workshop Time!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86343" y="1267727"/>
            <a:ext cx="73790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Build an application that takes a vehicle Make and vehicle Year from the user, 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and based on a set of business rules accepts or rejects the entry.  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The rules are as follows: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910" y="1881576"/>
            <a:ext cx="5785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Users can enter either a 2 or 4 digit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make does not need to be case </a:t>
            </a:r>
            <a:r>
              <a:rPr lang="en-US" dirty="0" smtClean="0"/>
              <a:t>sensitive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are only accepting Mazda’s 1997 and newer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are only accepting Toyota’s between 2006 and 1999</a:t>
            </a:r>
          </a:p>
        </p:txBody>
      </p:sp>
      <p:pic>
        <p:nvPicPr>
          <p:cNvPr id="7" name="Picture 2" descr="http://uploads.neatorama.com/images/posts/300/52/52300/1347487424-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43" y="3981964"/>
            <a:ext cx="4500125" cy="250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914410" y="4157418"/>
            <a:ext cx="39542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Joe </a:t>
            </a:r>
            <a:r>
              <a:rPr lang="en-US" sz="5400" b="1" dirty="0" err="1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McVicker</a:t>
            </a:r>
            <a:endParaRPr 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64721" y="4771267"/>
            <a:ext cx="28536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Play-Doh</a:t>
            </a:r>
            <a:endParaRPr 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14588" y="3301102"/>
            <a:ext cx="7242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Solution: https</a:t>
            </a:r>
            <a:r>
              <a:rPr lang="en-US" sz="2400" dirty="0">
                <a:solidFill>
                  <a:srgbClr val="FFFF00"/>
                </a:solidFill>
              </a:rPr>
              <a:t>://github.com/Xipooo/SOLIDPrinciplesDemo</a:t>
            </a:r>
          </a:p>
        </p:txBody>
      </p:sp>
    </p:spTree>
    <p:extLst>
      <p:ext uri="{BB962C8B-B14F-4D97-AF65-F5344CB8AC3E}">
        <p14:creationId xmlns:p14="http://schemas.microsoft.com/office/powerpoint/2010/main" val="16499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3" grpId="0"/>
      <p:bldP spid="8" grpId="0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147463"/>
            <a:ext cx="10364451" cy="606434"/>
          </a:xfrm>
        </p:spPr>
        <p:txBody>
          <a:bodyPr/>
          <a:lstStyle/>
          <a:p>
            <a:r>
              <a:rPr lang="en-US" dirty="0" smtClean="0"/>
              <a:t>SOLID Stands For: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4400" y="753897"/>
            <a:ext cx="10363826" cy="5827011"/>
          </a:xfrm>
        </p:spPr>
        <p:txBody>
          <a:bodyPr>
            <a:normAutofit fontScale="92500" lnSpcReduction="10000"/>
          </a:bodyPr>
          <a:lstStyle/>
          <a:p>
            <a:r>
              <a:rPr lang="en-US" sz="2800" b="1" dirty="0" smtClean="0">
                <a:solidFill>
                  <a:srgbClr val="FFC000"/>
                </a:solidFill>
              </a:rPr>
              <a:t>S</a:t>
            </a:r>
            <a:r>
              <a:rPr lang="en-US" sz="2800" dirty="0" smtClean="0"/>
              <a:t>ingle Responsibility Principle</a:t>
            </a:r>
          </a:p>
          <a:p>
            <a:pPr lvl="1"/>
            <a:r>
              <a:rPr lang="en-US" sz="1900" dirty="0">
                <a:effectLst/>
              </a:rPr>
              <a:t>every module or class should </a:t>
            </a:r>
            <a:r>
              <a:rPr lang="en-US" sz="1900" dirty="0" smtClean="0">
                <a:effectLst/>
              </a:rPr>
              <a:t>have responsibility</a:t>
            </a:r>
            <a:r>
              <a:rPr lang="en-US" sz="1900" dirty="0">
                <a:effectLst/>
              </a:rPr>
              <a:t> over a </a:t>
            </a:r>
            <a:r>
              <a:rPr lang="en-US" sz="1900" b="1" i="1" u="sng" dirty="0">
                <a:effectLst/>
              </a:rPr>
              <a:t>single</a:t>
            </a:r>
            <a:r>
              <a:rPr lang="en-US" sz="1900" dirty="0">
                <a:effectLst/>
              </a:rPr>
              <a:t> part of the functionality provided by the </a:t>
            </a:r>
            <a:r>
              <a:rPr lang="en-US" sz="1900" dirty="0" smtClean="0">
                <a:effectLst/>
              </a:rPr>
              <a:t>software</a:t>
            </a:r>
          </a:p>
          <a:p>
            <a:r>
              <a:rPr 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pen/Closed Principle</a:t>
            </a:r>
          </a:p>
          <a:p>
            <a:pPr lvl="1"/>
            <a:r>
              <a:rPr lang="en-US" sz="1900" dirty="0" smtClean="0">
                <a:effectLst/>
              </a:rPr>
              <a:t>Classes, Modules, and functions should be open for extension but closed for modification.</a:t>
            </a:r>
          </a:p>
          <a:p>
            <a:r>
              <a:rPr lang="en-US" sz="2800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iskov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Substitution Principle</a:t>
            </a:r>
          </a:p>
          <a:p>
            <a:pPr lvl="1"/>
            <a:r>
              <a:rPr lang="en-US" sz="1900" dirty="0" smtClean="0">
                <a:effectLst/>
              </a:rPr>
              <a:t>Sub-classes should be interchangeable with Their base class</a:t>
            </a:r>
          </a:p>
          <a:p>
            <a:r>
              <a:rPr 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nterface segregation principle</a:t>
            </a:r>
          </a:p>
          <a:p>
            <a:pPr lvl="1"/>
            <a:r>
              <a:rPr lang="en-US" sz="1900" dirty="0" smtClean="0">
                <a:effectLst/>
              </a:rPr>
              <a:t>No client should be forced to depend on methods it does not use (Make Smaller Interfaces &amp; more of them)</a:t>
            </a:r>
          </a:p>
          <a:p>
            <a:r>
              <a:rPr 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ependency Inversion Principle</a:t>
            </a:r>
          </a:p>
          <a:p>
            <a:pPr lvl="1"/>
            <a:r>
              <a:rPr lang="en-US" sz="1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High-Level modules should not depend on low-level modules.  </a:t>
            </a:r>
            <a:r>
              <a:rPr lang="en-US" sz="1900" b="1" i="1" u="sng" dirty="0" smtClean="0">
                <a:effectLst/>
              </a:rPr>
              <a:t>BOTH</a:t>
            </a:r>
            <a:r>
              <a:rPr lang="en-US" sz="1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should depend on abstractions.</a:t>
            </a:r>
          </a:p>
          <a:p>
            <a:pPr lvl="1"/>
            <a:endParaRPr lang="en-US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4202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38125"/>
            <a:ext cx="10364451" cy="1266825"/>
          </a:xfrm>
        </p:spPr>
        <p:txBody>
          <a:bodyPr>
            <a:normAutofit/>
          </a:bodyPr>
          <a:lstStyle/>
          <a:p>
            <a:r>
              <a:rPr lang="en-US" dirty="0" err="1" smtClean="0">
                <a:effectLst/>
              </a:rPr>
              <a:t>Kutol</a:t>
            </a:r>
            <a:r>
              <a:rPr lang="en-US" dirty="0" smtClean="0">
                <a:effectLst/>
              </a:rPr>
              <a:t> Products Company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45502" y="211464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Cleo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106559" y="2114649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Noah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165" y="2687955"/>
            <a:ext cx="2443996" cy="275994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61344" y="2948384"/>
            <a:ext cx="774572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?</a:t>
            </a:r>
            <a:endParaRPr lang="en-US" sz="96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8" name="Flowchart: Process 7"/>
          <p:cNvSpPr/>
          <p:nvPr/>
        </p:nvSpPr>
        <p:spPr>
          <a:xfrm>
            <a:off x="4986592" y="2687955"/>
            <a:ext cx="2124075" cy="2759949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9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L -0.19765 -0.00232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83" y="-11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81481E-6 L -0.19765 -0.00047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83" y="-2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L -0.19765 0.00255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83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7" grpId="0"/>
      <p:bldP spid="7" grpId="1"/>
      <p:bldP spid="8" grpId="0" animBg="1"/>
      <p:bldP spid="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1276958"/>
          </a:xfrm>
        </p:spPr>
        <p:txBody>
          <a:bodyPr/>
          <a:lstStyle/>
          <a:p>
            <a:r>
              <a:rPr lang="en-US" dirty="0" smtClean="0"/>
              <a:t>1933 Meeting With Kroger</a:t>
            </a:r>
            <a:endParaRPr lang="en-US" dirty="0"/>
          </a:p>
        </p:txBody>
      </p:sp>
      <p:pic>
        <p:nvPicPr>
          <p:cNvPr id="6146" name="Picture 2" descr="https://s-media-cache-ak0.pinimg.com/736x/6d/02/9a/6d029adde97aa9be68817737fa720c9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231" y="2024202"/>
            <a:ext cx="3157538" cy="364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5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191995"/>
          </a:xfrm>
        </p:spPr>
        <p:txBody>
          <a:bodyPr/>
          <a:lstStyle/>
          <a:p>
            <a:r>
              <a:rPr lang="en-US" dirty="0" smtClean="0"/>
              <a:t>Coal stoves</a:t>
            </a:r>
            <a:endParaRPr lang="en-US" dirty="0"/>
          </a:p>
        </p:txBody>
      </p:sp>
      <p:pic>
        <p:nvPicPr>
          <p:cNvPr id="7170" name="Picture 2" descr="Smoke Damage Clean Up, Tyler T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727" y="2024796"/>
            <a:ext cx="4401249" cy="377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antiquestoves.net/dir/images/stove_images/WKRdockash/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216" y="2037467"/>
            <a:ext cx="2913866" cy="375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4919472" y="3127248"/>
            <a:ext cx="1609344" cy="1124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49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s-media-cache-ak0.pinimg.com/736x/6d/02/9a/6d029adde97aa9be68817737fa720c90.jp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764" y="2402486"/>
            <a:ext cx="2388280" cy="275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141485" y="1601253"/>
            <a:ext cx="691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Cleo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41485" y="3779837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Noah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894" y="4251959"/>
            <a:ext cx="1370573" cy="15477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024760" y="1893407"/>
            <a:ext cx="915045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?</a:t>
            </a:r>
            <a:endParaRPr lang="en-US" sz="96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9" name="Flowchart: Process 8"/>
          <p:cNvSpPr/>
          <p:nvPr/>
        </p:nvSpPr>
        <p:spPr>
          <a:xfrm>
            <a:off x="6816894" y="2078073"/>
            <a:ext cx="1341056" cy="1280541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Callout 9"/>
          <p:cNvSpPr/>
          <p:nvPr/>
        </p:nvSpPr>
        <p:spPr>
          <a:xfrm>
            <a:off x="7717536" y="1104515"/>
            <a:ext cx="2212848" cy="1279561"/>
          </a:xfrm>
          <a:prstGeom prst="wedgeEllipseCallout">
            <a:avLst>
              <a:gd name="adj1" fmla="val -40255"/>
              <a:gd name="adj2" fmla="val 7179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SURE!</a:t>
            </a:r>
            <a:endParaRPr lang="en-US" sz="4800" dirty="0"/>
          </a:p>
        </p:txBody>
      </p:sp>
      <p:sp>
        <p:nvSpPr>
          <p:cNvPr id="12" name="Oval Callout 11"/>
          <p:cNvSpPr/>
          <p:nvPr/>
        </p:nvSpPr>
        <p:spPr>
          <a:xfrm>
            <a:off x="1737360" y="1020908"/>
            <a:ext cx="2467247" cy="1288705"/>
          </a:xfrm>
          <a:prstGeom prst="wedgeEllipseCallout">
            <a:avLst>
              <a:gd name="adj1" fmla="val 40689"/>
              <a:gd name="adj2" fmla="val 11926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Can you make a cleaner for walls?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Oval Callout 12"/>
          <p:cNvSpPr/>
          <p:nvPr/>
        </p:nvSpPr>
        <p:spPr>
          <a:xfrm>
            <a:off x="7717536" y="3157064"/>
            <a:ext cx="2212848" cy="1279561"/>
          </a:xfrm>
          <a:prstGeom prst="wedgeEllipseCallout">
            <a:avLst>
              <a:gd name="adj1" fmla="val -40255"/>
              <a:gd name="adj2" fmla="val 717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Well we just make soap so I….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91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 animBg="1"/>
      <p:bldP spid="10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780515"/>
          </a:xfrm>
        </p:spPr>
        <p:txBody>
          <a:bodyPr/>
          <a:lstStyle/>
          <a:p>
            <a:r>
              <a:rPr lang="en-US" dirty="0" smtClean="0"/>
              <a:t>The Mixture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331001" y="1847003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Noah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607" y="2420309"/>
            <a:ext cx="2443996" cy="2759949"/>
          </a:xfrm>
          <a:prstGeom prst="rect">
            <a:avLst/>
          </a:prstGeom>
        </p:spPr>
      </p:pic>
      <p:pic>
        <p:nvPicPr>
          <p:cNvPr id="5126" name="Picture 6" descr="http://americanpreppersnetwork.com/wp-content/uploads/2012/12/whole-wheat-flour-and-stalk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523" y="1892984"/>
            <a:ext cx="1379112" cy="88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media1.britannica.com/eb-media/02/157502-131-7C5D3A6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111" y="2266207"/>
            <a:ext cx="1403457" cy="105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termcoord.files.wordpress.com/2012/06/sal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579" y="3028205"/>
            <a:ext cx="1539179" cy="115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https://sites.google.com/a/umn.edu/phar6157s13/_/rsrc/1449614086281/home/light-mineral-oil/mineral-oil.jpg?height=213&amp;width=32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263" y="4481566"/>
            <a:ext cx="1544490" cy="102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521501" y="2143341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Flour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70379" y="2607837"/>
            <a:ext cx="78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Water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71901" y="3327181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Salt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81710" y="4810926"/>
            <a:ext cx="1227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Mineral Oil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136" name="Picture 16" descr="Image result for boric aci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187" y="3696513"/>
            <a:ext cx="1533379" cy="153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8458084" y="4278536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Boric Acid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18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3" grpId="0"/>
      <p:bldP spid="23" grpId="0"/>
      <p:bldP spid="24" grpId="0"/>
      <p:bldP spid="25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298477"/>
            <a:ext cx="10364451" cy="1596177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REsult</a:t>
            </a:r>
            <a:endParaRPr lang="en-US" dirty="0"/>
          </a:p>
        </p:txBody>
      </p:sp>
      <p:pic>
        <p:nvPicPr>
          <p:cNvPr id="13314" name="Picture 2" descr="The Best Play Dough Reci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611" y="1796796"/>
            <a:ext cx="6678778" cy="417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19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3" y="146072"/>
            <a:ext cx="10364451" cy="1596177"/>
          </a:xfrm>
        </p:spPr>
        <p:txBody>
          <a:bodyPr/>
          <a:lstStyle/>
          <a:p>
            <a:r>
              <a:rPr lang="en-US" dirty="0" smtClean="0"/>
              <a:t>Wall Cleaner</a:t>
            </a:r>
            <a:endParaRPr lang="en-US" dirty="0"/>
          </a:p>
        </p:txBody>
      </p:sp>
      <p:pic>
        <p:nvPicPr>
          <p:cNvPr id="4" name="Picture 4" descr="http://legendsrevealed.com/entertainment/wp-content/uploads/2009/04/kut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497" y="1559369"/>
            <a:ext cx="3429001" cy="464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45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4B4B4B"/>
      </a:dk2>
      <a:lt2>
        <a:srgbClr val="B5B5B5"/>
      </a:lt2>
      <a:accent1>
        <a:srgbClr val="9AC43E"/>
      </a:accent1>
      <a:accent2>
        <a:srgbClr val="44BA98"/>
      </a:accent2>
      <a:accent3>
        <a:srgbClr val="43A9D9"/>
      </a:accent3>
      <a:accent4>
        <a:srgbClr val="6274D8"/>
      </a:accent4>
      <a:accent5>
        <a:srgbClr val="AB54D7"/>
      </a:accent5>
      <a:accent6>
        <a:srgbClr val="D15B37"/>
      </a:accent6>
      <a:hlink>
        <a:srgbClr val="BFE962"/>
      </a:hlink>
      <a:folHlink>
        <a:srgbClr val="C0D591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892FADA9-420D-4323-A7A4-C1060166525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875</TotalTime>
  <Words>500</Words>
  <Application>Microsoft Office PowerPoint</Application>
  <PresentationFormat>Widescreen</PresentationFormat>
  <Paragraphs>235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Tw Cen MT</vt:lpstr>
      <vt:lpstr>Wingdings</vt:lpstr>
      <vt:lpstr>Droplet</vt:lpstr>
      <vt:lpstr>Steve Bishop  Sr. Software Architect  Gartman Technical Services</vt:lpstr>
      <vt:lpstr>Hand Soap IN the 1920’s</vt:lpstr>
      <vt:lpstr>Kutol Products Company</vt:lpstr>
      <vt:lpstr>1933 Meeting With Kroger</vt:lpstr>
      <vt:lpstr>Coal stoves</vt:lpstr>
      <vt:lpstr>PowerPoint Presentation</vt:lpstr>
      <vt:lpstr>The Mixture</vt:lpstr>
      <vt:lpstr>The REsult</vt:lpstr>
      <vt:lpstr>Wall Cleaner</vt:lpstr>
      <vt:lpstr>Oil and Gas Overtake Coal</vt:lpstr>
      <vt:lpstr>No More Coal Smoke</vt:lpstr>
      <vt:lpstr>Sales Slow Down</vt:lpstr>
      <vt:lpstr>PowerPoint Presentation</vt:lpstr>
      <vt:lpstr>PowerPoint Presentation</vt:lpstr>
      <vt:lpstr>SOLID Principles</vt:lpstr>
      <vt:lpstr>SOLID Stands For:</vt:lpstr>
      <vt:lpstr>Result</vt:lpstr>
      <vt:lpstr>Non-SOLID Code</vt:lpstr>
      <vt:lpstr>SOLID Code</vt:lpstr>
      <vt:lpstr>Big Blocks</vt:lpstr>
      <vt:lpstr>Small Blocks</vt:lpstr>
      <vt:lpstr>Single Responsibility Principle Creates Architecture every module or class should have responsibility over a single part of the functionality</vt:lpstr>
      <vt:lpstr>Open/Closed Principle Classes, Modules, and functions should be open for extension but closed for modification. </vt:lpstr>
      <vt:lpstr>Liskov Substitution Principle Sub-classes should be interchangeable with Their base class </vt:lpstr>
      <vt:lpstr>Interface Segregation Principle No client should be forced to depend on methods it does not use</vt:lpstr>
      <vt:lpstr>Dependency Inversion Principle High-Level modules should not depend on low-level modules.  BOTH should depend on abstractions. </vt:lpstr>
      <vt:lpstr>Workshop Time!</vt:lpstr>
      <vt:lpstr>SOLID Stands For:</vt:lpstr>
    </vt:vector>
  </TitlesOfParts>
  <Company>Gartman Technical Services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Steve Bishop  Sr. Software Architect  Gartman Technical Services</dc:title>
  <dc:creator>Steve Bishop</dc:creator>
  <cp:lastModifiedBy>Ringer DaMan</cp:lastModifiedBy>
  <cp:revision>101</cp:revision>
  <dcterms:created xsi:type="dcterms:W3CDTF">2017-03-29T16:08:06Z</dcterms:created>
  <dcterms:modified xsi:type="dcterms:W3CDTF">2017-04-08T03:27:30Z</dcterms:modified>
</cp:coreProperties>
</file>